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0"/>
  </p:notesMasterIdLst>
  <p:sldIdLst>
    <p:sldId id="256" r:id="rId2"/>
    <p:sldId id="258" r:id="rId3"/>
    <p:sldId id="259" r:id="rId4"/>
    <p:sldId id="261" r:id="rId5"/>
    <p:sldId id="262" r:id="rId6"/>
    <p:sldId id="309" r:id="rId7"/>
    <p:sldId id="286" r:id="rId8"/>
    <p:sldId id="314" r:id="rId9"/>
    <p:sldId id="316" r:id="rId10"/>
    <p:sldId id="310" r:id="rId11"/>
    <p:sldId id="269" r:id="rId12"/>
    <p:sldId id="268" r:id="rId13"/>
    <p:sldId id="311" r:id="rId14"/>
    <p:sldId id="266" r:id="rId15"/>
    <p:sldId id="321" r:id="rId16"/>
    <p:sldId id="263" r:id="rId17"/>
    <p:sldId id="312" r:id="rId18"/>
    <p:sldId id="284" r:id="rId19"/>
    <p:sldId id="285" r:id="rId20"/>
    <p:sldId id="283" r:id="rId21"/>
    <p:sldId id="274" r:id="rId22"/>
    <p:sldId id="317" r:id="rId23"/>
    <p:sldId id="267" r:id="rId24"/>
    <p:sldId id="318" r:id="rId25"/>
    <p:sldId id="319" r:id="rId26"/>
    <p:sldId id="320" r:id="rId27"/>
    <p:sldId id="313" r:id="rId28"/>
    <p:sldId id="271" r:id="rId2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Didact Gothic" pitchFamily="2" charset="0"/>
      <p:regular r:id="rId35"/>
    </p:embeddedFont>
    <p:embeddedFont>
      <p:font typeface="DM Serif Display" pitchFamily="2" charset="0"/>
      <p:regular r:id="rId36"/>
      <p:italic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15DB5A-46A9-4F39-863F-929BBD0F7915}">
  <a:tblStyle styleId="{5315DB5A-46A9-4F39-863F-929BBD0F79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80"/>
  </p:normalViewPr>
  <p:slideViewPr>
    <p:cSldViewPr snapToGrid="0" snapToObjects="1">
      <p:cViewPr varScale="1">
        <p:scale>
          <a:sx n="160" d="100"/>
          <a:sy n="16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tiff>
</file>

<file path=ppt/media/image18.tiff>
</file>

<file path=ppt/media/image19.tiff>
</file>

<file path=ppt/media/image2.jpg>
</file>

<file path=ppt/media/image20.tiff>
</file>

<file path=ppt/media/image21.png>
</file>

<file path=ppt/media/image22.tiff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5b86ccad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5b86ccad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6f2a75a6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6f2a75a6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6ed1d3ee59_0_10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6ed1d3ee59_0_100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51858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6f1bce38b0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6f1bce38b0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ed1d3ee59_0_10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ed1d3ee59_0_10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1307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a8ffe7a1c6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a8ffe7a1c6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a8ffe7a1c6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a8ffe7a1c6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6f1bce38b0_0_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6f1bce38b0_0_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6f1bce38b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6f1bce38b0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f1ba423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f1ba423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6f1bce38b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6f1bce38b0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92773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7f6452186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7f6452186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7f6452186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7f6452186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5082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7f6452186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7f6452186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04291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7f6452186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7f6452186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2009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6566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6f2a75a668_0_27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6f2a75a668_0_27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f1bce38b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f1bce38b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f2a75a668_0_30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f2a75a668_0_30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744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6f2a75a668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6f2a75a668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6f2a75a668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6f2a75a668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4746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2608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622"/>
            <a:ext cx="9144001" cy="513625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13100" y="1415503"/>
            <a:ext cx="5317800" cy="19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92725" y="3293444"/>
            <a:ext cx="5758200" cy="5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 b="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_1_1_1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_1_1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>
            <a:off x="696325" y="1440500"/>
            <a:ext cx="3875700" cy="26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▴"/>
              <a:defRPr b="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696325" y="491775"/>
            <a:ext cx="38757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696325" y="493500"/>
            <a:ext cx="77514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title" idx="2"/>
          </p:nvPr>
        </p:nvSpPr>
        <p:spPr>
          <a:xfrm>
            <a:off x="2108352" y="1605920"/>
            <a:ext cx="20472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300" b="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1"/>
          </p:nvPr>
        </p:nvSpPr>
        <p:spPr>
          <a:xfrm>
            <a:off x="2108325" y="2007259"/>
            <a:ext cx="20472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 idx="3"/>
          </p:nvPr>
        </p:nvSpPr>
        <p:spPr>
          <a:xfrm>
            <a:off x="4988537" y="1605912"/>
            <a:ext cx="20472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3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4"/>
          </p:nvPr>
        </p:nvSpPr>
        <p:spPr>
          <a:xfrm>
            <a:off x="4988537" y="2007259"/>
            <a:ext cx="20472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 idx="5"/>
          </p:nvPr>
        </p:nvSpPr>
        <p:spPr>
          <a:xfrm>
            <a:off x="2108352" y="3148678"/>
            <a:ext cx="20472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300" b="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6"/>
          </p:nvPr>
        </p:nvSpPr>
        <p:spPr>
          <a:xfrm>
            <a:off x="2108325" y="3559111"/>
            <a:ext cx="20472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title" idx="7"/>
          </p:nvPr>
        </p:nvSpPr>
        <p:spPr>
          <a:xfrm>
            <a:off x="4988537" y="3145934"/>
            <a:ext cx="20472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3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8"/>
          </p:nvPr>
        </p:nvSpPr>
        <p:spPr>
          <a:xfrm>
            <a:off x="4988537" y="3559111"/>
            <a:ext cx="20472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2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>
            <a:spLocks noGrp="1"/>
          </p:cNvSpPr>
          <p:nvPr>
            <p:ph type="subTitle" idx="1"/>
          </p:nvPr>
        </p:nvSpPr>
        <p:spPr>
          <a:xfrm>
            <a:off x="1210650" y="3281540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2"/>
          </p:nvPr>
        </p:nvSpPr>
        <p:spPr>
          <a:xfrm>
            <a:off x="3649969" y="3281549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3"/>
          </p:nvPr>
        </p:nvSpPr>
        <p:spPr>
          <a:xfrm>
            <a:off x="6089288" y="3281540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4"/>
          </p:nvPr>
        </p:nvSpPr>
        <p:spPr>
          <a:xfrm>
            <a:off x="1210650" y="1634775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5"/>
          </p:nvPr>
        </p:nvSpPr>
        <p:spPr>
          <a:xfrm>
            <a:off x="3649969" y="1634775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6"/>
          </p:nvPr>
        </p:nvSpPr>
        <p:spPr>
          <a:xfrm>
            <a:off x="6089288" y="1634775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696325" y="491775"/>
            <a:ext cx="77514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7"/>
          </p:nvPr>
        </p:nvSpPr>
        <p:spPr>
          <a:xfrm>
            <a:off x="1260043" y="2020266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ubTitle" idx="8"/>
          </p:nvPr>
        </p:nvSpPr>
        <p:spPr>
          <a:xfrm>
            <a:off x="3701381" y="2020275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ubTitle" idx="9"/>
          </p:nvPr>
        </p:nvSpPr>
        <p:spPr>
          <a:xfrm>
            <a:off x="6142720" y="2020266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13"/>
          </p:nvPr>
        </p:nvSpPr>
        <p:spPr>
          <a:xfrm>
            <a:off x="1260043" y="3673194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14"/>
          </p:nvPr>
        </p:nvSpPr>
        <p:spPr>
          <a:xfrm>
            <a:off x="3701381" y="3673200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ubTitle" idx="15"/>
          </p:nvPr>
        </p:nvSpPr>
        <p:spPr>
          <a:xfrm>
            <a:off x="6142720" y="3673194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3"/>
          <p:cNvPicPr preferRelativeResize="0"/>
          <p:nvPr/>
        </p:nvPicPr>
        <p:blipFill rotWithShape="1">
          <a:blip r:embed="rId3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4849800" y="1657650"/>
            <a:ext cx="35934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4849800" y="2310750"/>
            <a:ext cx="31914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4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>
            <a:spLocks noGrp="1"/>
          </p:cNvSpPr>
          <p:nvPr>
            <p:ph type="title"/>
          </p:nvPr>
        </p:nvSpPr>
        <p:spPr>
          <a:xfrm>
            <a:off x="700800" y="1657650"/>
            <a:ext cx="35892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subTitle" idx="1"/>
          </p:nvPr>
        </p:nvSpPr>
        <p:spPr>
          <a:xfrm>
            <a:off x="1098600" y="2310750"/>
            <a:ext cx="31914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0"/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_1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622"/>
            <a:ext cx="9144001" cy="513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_1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596700" y="305562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2300" b="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2"/>
          </p:nvPr>
        </p:nvSpPr>
        <p:spPr>
          <a:xfrm>
            <a:off x="4804747" y="305562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3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923247" y="354324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1715375" y="354324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4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t="29" b="19"/>
          <a:stretch/>
        </p:blipFill>
        <p:spPr>
          <a:xfrm>
            <a:off x="0" y="3622"/>
            <a:ext cx="9144000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044200" y="1165900"/>
            <a:ext cx="2934300" cy="6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044200" y="1815900"/>
            <a:ext cx="2934300" cy="21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8"/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874200" y="1271850"/>
            <a:ext cx="5395500" cy="25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3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2383644" y="4173906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2"/>
          </p:nvPr>
        </p:nvSpPr>
        <p:spPr>
          <a:xfrm>
            <a:off x="4832882" y="4173906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hasCustomPrompt="1"/>
          </p:nvPr>
        </p:nvSpPr>
        <p:spPr>
          <a:xfrm>
            <a:off x="2515724" y="1644457"/>
            <a:ext cx="16632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3" hasCustomPrompt="1"/>
          </p:nvPr>
        </p:nvSpPr>
        <p:spPr>
          <a:xfrm>
            <a:off x="4964959" y="1644457"/>
            <a:ext cx="16632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4" hasCustomPrompt="1"/>
          </p:nvPr>
        </p:nvSpPr>
        <p:spPr>
          <a:xfrm>
            <a:off x="2515724" y="3305385"/>
            <a:ext cx="16632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5" hasCustomPrompt="1"/>
          </p:nvPr>
        </p:nvSpPr>
        <p:spPr>
          <a:xfrm>
            <a:off x="4964959" y="3305392"/>
            <a:ext cx="16632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6"/>
          </p:nvPr>
        </p:nvSpPr>
        <p:spPr>
          <a:xfrm>
            <a:off x="2290463" y="2198356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7"/>
          </p:nvPr>
        </p:nvSpPr>
        <p:spPr>
          <a:xfrm>
            <a:off x="4739738" y="2198381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8"/>
          </p:nvPr>
        </p:nvSpPr>
        <p:spPr>
          <a:xfrm>
            <a:off x="4739738" y="3824856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9"/>
          </p:nvPr>
        </p:nvSpPr>
        <p:spPr>
          <a:xfrm>
            <a:off x="2383644" y="2545026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3"/>
          </p:nvPr>
        </p:nvSpPr>
        <p:spPr>
          <a:xfrm>
            <a:off x="4832882" y="2543281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4"/>
          </p:nvPr>
        </p:nvSpPr>
        <p:spPr>
          <a:xfrm>
            <a:off x="2290463" y="3824855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5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4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3622"/>
            <a:ext cx="9144001" cy="5136257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2786650" y="2570794"/>
            <a:ext cx="35706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 sz="50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 idx="2" hasCustomPrompt="1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10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3 Columns">
  <p:cSld name="TITLE_AND_TWO_COLUMNS_3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622"/>
            <a:ext cx="9144001" cy="513625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6244175" y="3188850"/>
            <a:ext cx="2191200" cy="7971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2"/>
          </p:nvPr>
        </p:nvSpPr>
        <p:spPr>
          <a:xfrm>
            <a:off x="3491246" y="3188850"/>
            <a:ext cx="2191200" cy="7971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3"/>
          </p:nvPr>
        </p:nvSpPr>
        <p:spPr>
          <a:xfrm>
            <a:off x="708350" y="3188850"/>
            <a:ext cx="2191200" cy="7971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4"/>
          </p:nvPr>
        </p:nvSpPr>
        <p:spPr>
          <a:xfrm>
            <a:off x="854850" y="273433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5"/>
          </p:nvPr>
        </p:nvSpPr>
        <p:spPr>
          <a:xfrm>
            <a:off x="3629890" y="273433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6"/>
          </p:nvPr>
        </p:nvSpPr>
        <p:spPr>
          <a:xfrm>
            <a:off x="6390150" y="273433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707275" y="492275"/>
            <a:ext cx="7729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DM Serif Display"/>
              <a:buNone/>
              <a:defRPr sz="3300" b="1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8" r:id="rId6"/>
    <p:sldLayoutId id="2147483659" r:id="rId7"/>
    <p:sldLayoutId id="2147483660" r:id="rId8"/>
    <p:sldLayoutId id="2147483661" r:id="rId9"/>
    <p:sldLayoutId id="2147483664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5" r:id="rId16"/>
    <p:sldLayoutId id="2147483676" r:id="rId17"/>
    <p:sldLayoutId id="2147483677" r:id="rId18"/>
    <p:sldLayoutId id="2147483678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subTitle" idx="1"/>
          </p:nvPr>
        </p:nvSpPr>
        <p:spPr>
          <a:xfrm>
            <a:off x="1692725" y="3293444"/>
            <a:ext cx="5758200" cy="5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err="1">
                <a:latin typeface="DM Serif Display" pitchFamily="2" charset="0"/>
              </a:rPr>
              <a:t>Projet</a:t>
            </a:r>
            <a:r>
              <a:rPr lang="en" i="1" dirty="0">
                <a:latin typeface="DM Serif Display" pitchFamily="2" charset="0"/>
              </a:rPr>
              <a:t> fil rouge, par Aline Wagner.</a:t>
            </a:r>
            <a:endParaRPr i="1" dirty="0">
              <a:latin typeface="DM Serif Display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170574D-F150-4348-B9F4-DC552841E7EA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725" y="1334535"/>
            <a:ext cx="4140200" cy="18383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647784" y="3423109"/>
            <a:ext cx="3848431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CA" dirty="0"/>
              <a:t>Création du MCD et du dictionnaire de données.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Préparation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082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8"/>
          <p:cNvSpPr txBox="1">
            <a:spLocks noGrp="1"/>
          </p:cNvSpPr>
          <p:nvPr>
            <p:ph type="title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MCD</a:t>
            </a:r>
            <a:endParaRPr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8487C222-A2FE-5147-AEAE-99A59B32846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86428" y="1268637"/>
            <a:ext cx="4971144" cy="369760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7"/>
          <p:cNvSpPr txBox="1">
            <a:spLocks noGrp="1"/>
          </p:cNvSpPr>
          <p:nvPr>
            <p:ph type="title"/>
          </p:nvPr>
        </p:nvSpPr>
        <p:spPr>
          <a:xfrm>
            <a:off x="5290556" y="1915350"/>
            <a:ext cx="3809056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Dictionnaire</a:t>
            </a:r>
            <a:r>
              <a:rPr lang="en" dirty="0"/>
              <a:t> de </a:t>
            </a:r>
            <a:r>
              <a:rPr lang="en" dirty="0" err="1"/>
              <a:t>données</a:t>
            </a:r>
            <a:endParaRPr dirty="0"/>
          </a:p>
        </p:txBody>
      </p:sp>
      <p:pic>
        <p:nvPicPr>
          <p:cNvPr id="44" name="Image 43">
            <a:extLst>
              <a:ext uri="{FF2B5EF4-FFF2-40B4-BE49-F238E27FC236}">
                <a16:creationId xmlns:a16="http://schemas.microsoft.com/office/drawing/2014/main" id="{7CE928C0-2771-604B-9898-CA7B6B77E22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729458" y="231886"/>
            <a:ext cx="3561098" cy="467972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CA" dirty="0" err="1"/>
              <a:t>Database</a:t>
            </a:r>
            <a:r>
              <a:rPr lang="fr-CA" dirty="0"/>
              <a:t> et sécurités.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Back-end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5979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5"/>
          <p:cNvSpPr txBox="1">
            <a:spLocks noGrp="1"/>
          </p:cNvSpPr>
          <p:nvPr>
            <p:ph type="title"/>
          </p:nvPr>
        </p:nvSpPr>
        <p:spPr>
          <a:xfrm>
            <a:off x="707250" y="190434"/>
            <a:ext cx="7729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657CCC-FA1F-7847-BDFF-1119938422D0}"/>
              </a:ext>
            </a:extLst>
          </p:cNvPr>
          <p:cNvSpPr/>
          <p:nvPr/>
        </p:nvSpPr>
        <p:spPr>
          <a:xfrm>
            <a:off x="190869" y="1020901"/>
            <a:ext cx="340458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CREATE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TABLE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FR_Positions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INT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NOT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NULL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AUTO_INCREMENT,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pos_name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VARCHAR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200" dirty="0">
                <a:solidFill>
                  <a:srgbClr val="B5CEA8"/>
                </a:solidFill>
                <a:latin typeface="Calibri" panose="020F0502020204030204" pitchFamily="34" charset="0"/>
              </a:rPr>
              <a:t>50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PRIMARY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KEY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(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</a:t>
            </a:r>
          </a:p>
          <a:p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 ENGINE=INNODB;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27717F-10B7-B041-9F17-29E6D5AA27B8}"/>
              </a:ext>
            </a:extLst>
          </p:cNvPr>
          <p:cNvSpPr/>
          <p:nvPr/>
        </p:nvSpPr>
        <p:spPr>
          <a:xfrm>
            <a:off x="4572000" y="1020901"/>
            <a:ext cx="427459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CREATE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TABLE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FR_Employees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INT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NOT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NULL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AUTO_INCREMENT,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INT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emp_ref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VARCHAR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200" dirty="0">
                <a:solidFill>
                  <a:srgbClr val="B5CEA8"/>
                </a:solidFill>
                <a:latin typeface="Calibri" panose="020F0502020204030204" pitchFamily="34" charset="0"/>
              </a:rPr>
              <a:t>15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emp_surname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VARCHAR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200" dirty="0">
                <a:solidFill>
                  <a:srgbClr val="B5CEA8"/>
                </a:solidFill>
                <a:latin typeface="Calibri" panose="020F0502020204030204" pitchFamily="34" charset="0"/>
              </a:rPr>
              <a:t>50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emp_name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VARCHAR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200" dirty="0">
                <a:solidFill>
                  <a:srgbClr val="B5CEA8"/>
                </a:solidFill>
                <a:latin typeface="Calibri" panose="020F0502020204030204" pitchFamily="34" charset="0"/>
              </a:rPr>
              <a:t>50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PRIMARY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KEY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(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FOREIGN KEY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(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REFERENCES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FR_Positions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(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</a:t>
            </a:r>
          </a:p>
          <a:p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 ENGINE=INNODB;</a:t>
            </a:r>
          </a:p>
        </p:txBody>
      </p:sp>
      <p:pic>
        <p:nvPicPr>
          <p:cNvPr id="37" name="Picture 25">
            <a:extLst>
              <a:ext uri="{FF2B5EF4-FFF2-40B4-BE49-F238E27FC236}">
                <a16:creationId xmlns:a16="http://schemas.microsoft.com/office/drawing/2014/main" id="{84495EBD-2CC6-C141-9DBA-F5F8F9BE6CA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93162" y="2047022"/>
            <a:ext cx="2471420" cy="2922270"/>
          </a:xfrm>
          <a:prstGeom prst="rect">
            <a:avLst/>
          </a:prstGeom>
        </p:spPr>
      </p:pic>
      <p:pic>
        <p:nvPicPr>
          <p:cNvPr id="38" name="Picture 45">
            <a:extLst>
              <a:ext uri="{FF2B5EF4-FFF2-40B4-BE49-F238E27FC236}">
                <a16:creationId xmlns:a16="http://schemas.microsoft.com/office/drawing/2014/main" id="{C3F2BFE8-020A-FA45-89C2-175AA06E787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817648" y="3112360"/>
            <a:ext cx="3028950" cy="17049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236D6C-2090-CA4B-BADC-83B482FA7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Vue de jointure </a:t>
            </a:r>
            <a:r>
              <a:rPr lang="fr-FR" dirty="0" err="1"/>
              <a:t>Products</a:t>
            </a:r>
            <a:r>
              <a:rPr lang="fr-FR" dirty="0"/>
              <a:t> + </a:t>
            </a:r>
            <a:r>
              <a:rPr lang="fr-FR" dirty="0" err="1"/>
              <a:t>Suppliers</a:t>
            </a: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59BC9C8-96D0-5D47-A728-733F08856DE6}"/>
              </a:ext>
            </a:extLst>
          </p:cNvPr>
          <p:cNvSpPr/>
          <p:nvPr/>
        </p:nvSpPr>
        <p:spPr>
          <a:xfrm>
            <a:off x="1482917" y="1549409"/>
            <a:ext cx="6178165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CREATE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VIEW </a:t>
            </a:r>
            <a:r>
              <a:rPr lang="fr-CA" dirty="0" err="1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FR_prosup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endParaRPr lang="fr-CA" dirty="0">
              <a:solidFill>
                <a:srgbClr val="D4D4D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SELECT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suppliers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sup_name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sup_name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pro_id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pro_id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pro_name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pro_name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pro_label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pro_label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pro_desc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pro_desc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pro_price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pro_price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pro_pic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pro_pic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subcat_id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subcat_id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sup_id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sup_id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endParaRPr lang="fr-CA" dirty="0">
              <a:solidFill>
                <a:srgbClr val="D4D4D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FR_suppliers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endParaRPr lang="fr-CA" dirty="0">
              <a:solidFill>
                <a:srgbClr val="D4D4D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JOIN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FR_products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endParaRPr lang="fr-CA" dirty="0">
              <a:solidFill>
                <a:srgbClr val="D4D4D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CA" dirty="0">
                <a:solidFill>
                  <a:srgbClr val="569CD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suppliers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sup_id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`FR_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 err="1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sup_id</a:t>
            </a:r>
            <a:r>
              <a:rPr lang="fr-CA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`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4260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2"/>
          <p:cNvSpPr txBox="1">
            <a:spLocks noGrp="1"/>
          </p:cNvSpPr>
          <p:nvPr>
            <p:ph type="subTitle" idx="1"/>
          </p:nvPr>
        </p:nvSpPr>
        <p:spPr>
          <a:xfrm>
            <a:off x="912201" y="1118913"/>
            <a:ext cx="2569507" cy="2305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Backup de la </a:t>
            </a:r>
            <a:r>
              <a:rPr lang="fr-CA" dirty="0" err="1">
                <a:solidFill>
                  <a:schemeClr val="accent6"/>
                </a:solidFill>
              </a:rPr>
              <a:t>database</a:t>
            </a:r>
            <a:endParaRPr lang="fr-CA" dirty="0">
              <a:solidFill>
                <a:schemeClr val="accent6"/>
              </a:solidFill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Validation PHP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Validation JavaScript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Salt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.</a:t>
            </a:r>
            <a:r>
              <a:rPr lang="fr-CA" dirty="0" err="1">
                <a:solidFill>
                  <a:schemeClr val="accent6"/>
                </a:solidFill>
              </a:rPr>
              <a:t>htaccess</a:t>
            </a:r>
            <a:endParaRPr lang="fr-CA" dirty="0">
              <a:solidFill>
                <a:schemeClr val="accent6"/>
              </a:solidFill>
            </a:endParaRPr>
          </a:p>
        </p:txBody>
      </p:sp>
      <p:sp>
        <p:nvSpPr>
          <p:cNvPr id="294" name="Google Shape;294;p42"/>
          <p:cNvSpPr txBox="1">
            <a:spLocks noGrp="1"/>
          </p:cNvSpPr>
          <p:nvPr>
            <p:ph type="title" idx="4"/>
          </p:nvPr>
        </p:nvSpPr>
        <p:spPr>
          <a:xfrm>
            <a:off x="700798" y="267493"/>
            <a:ext cx="2992311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6"/>
                </a:solidFill>
              </a:rPr>
              <a:t>Sécurités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1828C-D296-DC42-A5AF-220098BB714D}"/>
              </a:ext>
            </a:extLst>
          </p:cNvPr>
          <p:cNvSpPr/>
          <p:nvPr/>
        </p:nvSpPr>
        <p:spPr>
          <a:xfrm>
            <a:off x="253015" y="4024587"/>
            <a:ext cx="457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dirty="0">
                <a:solidFill>
                  <a:srgbClr val="9CDCFE"/>
                </a:solidFill>
                <a:latin typeface="Calibri" panose="020F0502020204030204" pitchFamily="34" charset="0"/>
              </a:rPr>
              <a:t>$hash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</a:rPr>
              <a:t> = </a:t>
            </a:r>
            <a:r>
              <a:rPr lang="fr-CA" dirty="0" err="1">
                <a:solidFill>
                  <a:srgbClr val="DCDCAA"/>
                </a:solidFill>
                <a:latin typeface="Calibri" panose="020F0502020204030204" pitchFamily="34" charset="0"/>
              </a:rPr>
              <a:t>password_hash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dirty="0">
                <a:solidFill>
                  <a:srgbClr val="9CDCFE"/>
                </a:solidFill>
                <a:latin typeface="Calibri" panose="020F0502020204030204" pitchFamily="34" charset="0"/>
              </a:rPr>
              <a:t>$</a:t>
            </a:r>
            <a:r>
              <a:rPr lang="fr-CA" dirty="0" err="1">
                <a:solidFill>
                  <a:srgbClr val="9CDCFE"/>
                </a:solidFill>
                <a:latin typeface="Calibri" panose="020F0502020204030204" pitchFamily="34" charset="0"/>
              </a:rPr>
              <a:t>cli_password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</a:rPr>
              <a:t>, PASSWORD_DEFAULT);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F72897-080C-7F40-A9D8-44A94EC60A10}"/>
              </a:ext>
            </a:extLst>
          </p:cNvPr>
          <p:cNvSpPr/>
          <p:nvPr/>
        </p:nvSpPr>
        <p:spPr>
          <a:xfrm>
            <a:off x="4572000" y="491826"/>
            <a:ext cx="431898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chemeClr val="accent6"/>
                </a:solidFill>
              </a:rPr>
              <a:t># </a:t>
            </a:r>
            <a:r>
              <a:rPr lang="fr-FR" sz="1000" dirty="0" err="1">
                <a:solidFill>
                  <a:schemeClr val="accent6"/>
                </a:solidFill>
              </a:rPr>
              <a:t>mod_rewrite</a:t>
            </a:r>
            <a:r>
              <a:rPr lang="fr-FR" sz="1000" dirty="0">
                <a:solidFill>
                  <a:schemeClr val="accent6"/>
                </a:solidFill>
              </a:rPr>
              <a:t> - Réécriture d'url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 err="1">
                <a:solidFill>
                  <a:schemeClr val="accent6"/>
                </a:solidFill>
              </a:rPr>
              <a:t>RewriteEngine</a:t>
            </a:r>
            <a:r>
              <a:rPr lang="fr-FR" sz="1000" dirty="0">
                <a:solidFill>
                  <a:schemeClr val="accent6"/>
                </a:solidFill>
              </a:rPr>
              <a:t> on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Ne s'applique pas aux </a:t>
            </a:r>
            <a:r>
              <a:rPr lang="fr-FR" sz="1000" dirty="0" err="1">
                <a:solidFill>
                  <a:schemeClr val="accent6"/>
                </a:solidFill>
              </a:rPr>
              <a:t>dir</a:t>
            </a:r>
            <a:r>
              <a:rPr lang="fr-FR" sz="1000" dirty="0">
                <a:solidFill>
                  <a:schemeClr val="accent6"/>
                </a:solidFill>
              </a:rPr>
              <a:t> existants : Si le </a:t>
            </a:r>
            <a:r>
              <a:rPr lang="fr-FR" sz="1000" dirty="0" err="1">
                <a:solidFill>
                  <a:schemeClr val="accent6"/>
                </a:solidFill>
              </a:rPr>
              <a:t>folder</a:t>
            </a:r>
            <a:r>
              <a:rPr lang="fr-FR" sz="1000" dirty="0">
                <a:solidFill>
                  <a:schemeClr val="accent6"/>
                </a:solidFill>
              </a:rPr>
              <a:t> existe sur le serveur, on ne fait rien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-d : Directory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 err="1">
                <a:solidFill>
                  <a:schemeClr val="accent6"/>
                </a:solidFill>
              </a:rPr>
              <a:t>RewriteCond</a:t>
            </a:r>
            <a:r>
              <a:rPr lang="fr-FR" sz="1000" dirty="0">
                <a:solidFill>
                  <a:schemeClr val="accent6"/>
                </a:solidFill>
              </a:rPr>
              <a:t> %{REQUEST_FILENAME} !-d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Cherche fichier dans </a:t>
            </a:r>
            <a:r>
              <a:rPr lang="fr-FR" sz="1000" dirty="0" err="1">
                <a:solidFill>
                  <a:schemeClr val="accent6"/>
                </a:solidFill>
              </a:rPr>
              <a:t>dir</a:t>
            </a:r>
            <a:r>
              <a:rPr lang="fr-FR" sz="1000" dirty="0">
                <a:solidFill>
                  <a:schemeClr val="accent6"/>
                </a:solidFill>
              </a:rPr>
              <a:t> avec extension .</a:t>
            </a:r>
            <a:r>
              <a:rPr lang="fr-FR" sz="1000" dirty="0" err="1">
                <a:solidFill>
                  <a:schemeClr val="accent6"/>
                </a:solidFill>
              </a:rPr>
              <a:t>php</a:t>
            </a:r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-f : File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 err="1">
                <a:solidFill>
                  <a:schemeClr val="accent6"/>
                </a:solidFill>
              </a:rPr>
              <a:t>RewriteCond</a:t>
            </a:r>
            <a:r>
              <a:rPr lang="fr-FR" sz="1000" dirty="0">
                <a:solidFill>
                  <a:schemeClr val="accent6"/>
                </a:solidFill>
              </a:rPr>
              <a:t> %{REQUEST_FILENAME}\.</a:t>
            </a:r>
            <a:r>
              <a:rPr lang="fr-FR" sz="1000" dirty="0" err="1">
                <a:solidFill>
                  <a:schemeClr val="accent6"/>
                </a:solidFill>
              </a:rPr>
              <a:t>php</a:t>
            </a:r>
            <a:r>
              <a:rPr lang="fr-FR" sz="1000" dirty="0">
                <a:solidFill>
                  <a:schemeClr val="accent6"/>
                </a:solidFill>
              </a:rPr>
              <a:t> -f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Page extension .</a:t>
            </a:r>
            <a:r>
              <a:rPr lang="fr-FR" sz="1000" dirty="0" err="1">
                <a:solidFill>
                  <a:schemeClr val="accent6"/>
                </a:solidFill>
              </a:rPr>
              <a:t>php</a:t>
            </a:r>
            <a:endParaRPr lang="fr-FR" sz="1000" dirty="0">
              <a:solidFill>
                <a:schemeClr val="accent6"/>
              </a:solidFill>
            </a:endParaRP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^  : Tout avant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() : Condition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.  : Tout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*  : Tout après .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$  : Fin de l'url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$1 : Récupère tout l'url + ajoute extension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NC : Non Case : Majuscules pas importantes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L  : Fait que les conditions ^ ne s'appliquent que à cette règle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 err="1">
                <a:solidFill>
                  <a:schemeClr val="accent6"/>
                </a:solidFill>
              </a:rPr>
              <a:t>RewriteRule</a:t>
            </a:r>
            <a:r>
              <a:rPr lang="fr-FR" sz="1000" dirty="0">
                <a:solidFill>
                  <a:schemeClr val="accent6"/>
                </a:solidFill>
              </a:rPr>
              <a:t> ^(.*)$ $1.php [NC,L]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CA" dirty="0"/>
              <a:t>Design et responsive.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Front-end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6909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8" name="Google Shape;718;p63"/>
          <p:cNvGrpSpPr/>
          <p:nvPr/>
        </p:nvGrpSpPr>
        <p:grpSpPr>
          <a:xfrm>
            <a:off x="4863225" y="815550"/>
            <a:ext cx="1829400" cy="3501300"/>
            <a:chOff x="4863225" y="815550"/>
            <a:chExt cx="1829400" cy="3501300"/>
          </a:xfrm>
        </p:grpSpPr>
        <p:sp>
          <p:nvSpPr>
            <p:cNvPr id="719" name="Google Shape;719;p63"/>
            <p:cNvSpPr/>
            <p:nvPr/>
          </p:nvSpPr>
          <p:spPr>
            <a:xfrm>
              <a:off x="4863225" y="815550"/>
              <a:ext cx="1829400" cy="3501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3"/>
            <p:cNvSpPr/>
            <p:nvPr/>
          </p:nvSpPr>
          <p:spPr>
            <a:xfrm>
              <a:off x="5650267" y="3933822"/>
              <a:ext cx="255300" cy="2550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3"/>
            <p:cNvSpPr/>
            <p:nvPr/>
          </p:nvSpPr>
          <p:spPr>
            <a:xfrm>
              <a:off x="5435938" y="953508"/>
              <a:ext cx="695700" cy="768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" name="Google Shape;722;p63"/>
          <p:cNvSpPr txBox="1">
            <a:spLocks noGrp="1"/>
          </p:cNvSpPr>
          <p:nvPr>
            <p:ph type="title"/>
          </p:nvPr>
        </p:nvSpPr>
        <p:spPr>
          <a:xfrm>
            <a:off x="700800" y="1657650"/>
            <a:ext cx="35892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 mobile</a:t>
            </a:r>
            <a:endParaRPr dirty="0"/>
          </a:p>
        </p:txBody>
      </p:sp>
      <p:sp>
        <p:nvSpPr>
          <p:cNvPr id="723" name="Google Shape;723;p63"/>
          <p:cNvSpPr txBox="1">
            <a:spLocks noGrp="1"/>
          </p:cNvSpPr>
          <p:nvPr>
            <p:ph type="subTitle" idx="1"/>
          </p:nvPr>
        </p:nvSpPr>
        <p:spPr>
          <a:xfrm>
            <a:off x="1557580" y="2310749"/>
            <a:ext cx="2732420" cy="1623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fr-CA" dirty="0"/>
              <a:t>Menu accessible via bouton "burger".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fr-CA" dirty="0"/>
              <a:t>Phrase cachée sur petits écrans.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fr-CA" dirty="0"/>
              <a:t>Bouton d’accès à la boutique centré.</a:t>
            </a:r>
            <a:endParaRPr dirty="0"/>
          </a:p>
        </p:txBody>
      </p:sp>
      <p:pic>
        <p:nvPicPr>
          <p:cNvPr id="724" name="Google Shape;724;p63"/>
          <p:cNvPicPr preferRelativeResize="0"/>
          <p:nvPr/>
        </p:nvPicPr>
        <p:blipFill>
          <a:blip r:embed="rId3"/>
          <a:srcRect t="1157" b="1157"/>
          <a:stretch/>
        </p:blipFill>
        <p:spPr>
          <a:xfrm>
            <a:off x="5028000" y="1189025"/>
            <a:ext cx="1511578" cy="2629476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64"/>
          <p:cNvSpPr/>
          <p:nvPr/>
        </p:nvSpPr>
        <p:spPr>
          <a:xfrm rot="5400000">
            <a:off x="1181780" y="1375250"/>
            <a:ext cx="3368700" cy="23832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64"/>
          <p:cNvSpPr txBox="1">
            <a:spLocks noGrp="1"/>
          </p:cNvSpPr>
          <p:nvPr>
            <p:ph type="title"/>
          </p:nvPr>
        </p:nvSpPr>
        <p:spPr>
          <a:xfrm>
            <a:off x="4849800" y="1657650"/>
            <a:ext cx="35934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 </a:t>
            </a:r>
            <a:r>
              <a:rPr lang="en" dirty="0" err="1"/>
              <a:t>Tablette</a:t>
            </a:r>
            <a:endParaRPr dirty="0"/>
          </a:p>
        </p:txBody>
      </p:sp>
      <p:sp>
        <p:nvSpPr>
          <p:cNvPr id="731" name="Google Shape;731;p64"/>
          <p:cNvSpPr txBox="1">
            <a:spLocks noGrp="1"/>
          </p:cNvSpPr>
          <p:nvPr>
            <p:ph type="subTitle" idx="1"/>
          </p:nvPr>
        </p:nvSpPr>
        <p:spPr>
          <a:xfrm>
            <a:off x="4849800" y="2310750"/>
            <a:ext cx="31914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CA" dirty="0"/>
              <a:t>Menu accessible via bouton  "burger".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CA" dirty="0"/>
              <a:t>Bouton d’accès à la boutique centré.</a:t>
            </a:r>
            <a:endParaRPr dirty="0"/>
          </a:p>
        </p:txBody>
      </p:sp>
      <p:pic>
        <p:nvPicPr>
          <p:cNvPr id="732" name="Google Shape;732;p64"/>
          <p:cNvPicPr preferRelativeResize="0"/>
          <p:nvPr/>
        </p:nvPicPr>
        <p:blipFill>
          <a:blip r:embed="rId3"/>
          <a:srcRect t="722" b="722"/>
          <a:stretch/>
        </p:blipFill>
        <p:spPr>
          <a:xfrm>
            <a:off x="1790054" y="1016208"/>
            <a:ext cx="2154265" cy="2830875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39" name="Google Shape;739;p64"/>
          <p:cNvSpPr/>
          <p:nvPr/>
        </p:nvSpPr>
        <p:spPr>
          <a:xfrm>
            <a:off x="2786180" y="3970992"/>
            <a:ext cx="159900" cy="1563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>
            <a:spLocks noGrp="1"/>
          </p:cNvSpPr>
          <p:nvPr>
            <p:ph type="title" idx="15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Sommaire</a:t>
            </a:r>
            <a:endParaRPr dirty="0"/>
          </a:p>
        </p:txBody>
      </p:sp>
      <p:sp>
        <p:nvSpPr>
          <p:cNvPr id="206" name="Google Shape;206;p37"/>
          <p:cNvSpPr txBox="1">
            <a:spLocks noGrp="1"/>
          </p:cNvSpPr>
          <p:nvPr>
            <p:ph type="subTitle" idx="6"/>
          </p:nvPr>
        </p:nvSpPr>
        <p:spPr>
          <a:xfrm>
            <a:off x="1364110" y="2127465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L’entreprise</a:t>
            </a:r>
            <a:endParaRPr dirty="0"/>
          </a:p>
        </p:txBody>
      </p:sp>
      <p:sp>
        <p:nvSpPr>
          <p:cNvPr id="207" name="Google Shape;207;p37"/>
          <p:cNvSpPr txBox="1">
            <a:spLocks noGrp="1"/>
          </p:cNvSpPr>
          <p:nvPr>
            <p:ph type="subTitle" idx="7"/>
          </p:nvPr>
        </p:nvSpPr>
        <p:spPr>
          <a:xfrm>
            <a:off x="5452971" y="2119611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Préparation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subTitle" idx="8"/>
          </p:nvPr>
        </p:nvSpPr>
        <p:spPr>
          <a:xfrm>
            <a:off x="5452971" y="3577813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09" name="Google Shape;209;p37"/>
          <p:cNvSpPr txBox="1">
            <a:spLocks noGrp="1"/>
          </p:cNvSpPr>
          <p:nvPr>
            <p:ph type="title"/>
          </p:nvPr>
        </p:nvSpPr>
        <p:spPr>
          <a:xfrm>
            <a:off x="1589371" y="1573566"/>
            <a:ext cx="16632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0" name="Google Shape;210;p37"/>
          <p:cNvSpPr txBox="1">
            <a:spLocks noGrp="1"/>
          </p:cNvSpPr>
          <p:nvPr>
            <p:ph type="title" idx="3"/>
          </p:nvPr>
        </p:nvSpPr>
        <p:spPr>
          <a:xfrm>
            <a:off x="5678192" y="1565687"/>
            <a:ext cx="16632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11" name="Google Shape;211;p37"/>
          <p:cNvSpPr txBox="1">
            <a:spLocks noGrp="1"/>
          </p:cNvSpPr>
          <p:nvPr>
            <p:ph type="title" idx="4"/>
          </p:nvPr>
        </p:nvSpPr>
        <p:spPr>
          <a:xfrm>
            <a:off x="3645569" y="3058342"/>
            <a:ext cx="16632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12" name="Google Shape;212;p37"/>
          <p:cNvSpPr txBox="1">
            <a:spLocks noGrp="1"/>
          </p:cNvSpPr>
          <p:nvPr>
            <p:ph type="title" idx="5"/>
          </p:nvPr>
        </p:nvSpPr>
        <p:spPr>
          <a:xfrm>
            <a:off x="5678192" y="3058349"/>
            <a:ext cx="16632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13" name="Google Shape;213;p37"/>
          <p:cNvSpPr txBox="1">
            <a:spLocks noGrp="1"/>
          </p:cNvSpPr>
          <p:nvPr>
            <p:ph type="subTitle" idx="9"/>
          </p:nvPr>
        </p:nvSpPr>
        <p:spPr>
          <a:xfrm>
            <a:off x="1457291" y="2474135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et ses demandes.</a:t>
            </a:r>
            <a:endParaRPr dirty="0"/>
          </a:p>
        </p:txBody>
      </p:sp>
      <p:sp>
        <p:nvSpPr>
          <p:cNvPr id="214" name="Google Shape;214;p37"/>
          <p:cNvSpPr txBox="1">
            <a:spLocks noGrp="1"/>
          </p:cNvSpPr>
          <p:nvPr>
            <p:ph type="subTitle" idx="13"/>
          </p:nvPr>
        </p:nvSpPr>
        <p:spPr>
          <a:xfrm>
            <a:off x="5546115" y="2464511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MCD et dictionnaire.</a:t>
            </a:r>
            <a:endParaRPr dirty="0"/>
          </a:p>
        </p:txBody>
      </p:sp>
      <p:sp>
        <p:nvSpPr>
          <p:cNvPr id="215" name="Google Shape;215;p37"/>
          <p:cNvSpPr txBox="1">
            <a:spLocks noGrp="1"/>
          </p:cNvSpPr>
          <p:nvPr>
            <p:ph type="subTitle" idx="1"/>
          </p:nvPr>
        </p:nvSpPr>
        <p:spPr>
          <a:xfrm>
            <a:off x="3513489" y="3926863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Design et responsive.</a:t>
            </a:r>
            <a:endParaRPr dirty="0"/>
          </a:p>
        </p:txBody>
      </p:sp>
      <p:sp>
        <p:nvSpPr>
          <p:cNvPr id="216" name="Google Shape;216;p37"/>
          <p:cNvSpPr txBox="1">
            <a:spLocks noGrp="1"/>
          </p:cNvSpPr>
          <p:nvPr>
            <p:ph type="subTitle" idx="2"/>
          </p:nvPr>
        </p:nvSpPr>
        <p:spPr>
          <a:xfrm>
            <a:off x="5546115" y="3926863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et remerciements.</a:t>
            </a:r>
            <a:endParaRPr dirty="0"/>
          </a:p>
        </p:txBody>
      </p:sp>
      <p:sp>
        <p:nvSpPr>
          <p:cNvPr id="217" name="Google Shape;217;p37"/>
          <p:cNvSpPr txBox="1">
            <a:spLocks noGrp="1"/>
          </p:cNvSpPr>
          <p:nvPr>
            <p:ph type="subTitle" idx="14"/>
          </p:nvPr>
        </p:nvSpPr>
        <p:spPr>
          <a:xfrm>
            <a:off x="3420308" y="3577812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Front-end</a:t>
            </a:r>
            <a:endParaRPr dirty="0"/>
          </a:p>
        </p:txBody>
      </p:sp>
      <p:sp>
        <p:nvSpPr>
          <p:cNvPr id="15" name="Google Shape;206;p37">
            <a:extLst>
              <a:ext uri="{FF2B5EF4-FFF2-40B4-BE49-F238E27FC236}">
                <a16:creationId xmlns:a16="http://schemas.microsoft.com/office/drawing/2014/main" id="{04AEEDB4-E8C6-F44D-ABDC-70319AF570A8}"/>
              </a:ext>
            </a:extLst>
          </p:cNvPr>
          <p:cNvSpPr txBox="1">
            <a:spLocks/>
          </p:cNvSpPr>
          <p:nvPr/>
        </p:nvSpPr>
        <p:spPr>
          <a:xfrm>
            <a:off x="3369986" y="2127465"/>
            <a:ext cx="2113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fr-CA" dirty="0"/>
              <a:t>Outils</a:t>
            </a:r>
          </a:p>
        </p:txBody>
      </p:sp>
      <p:sp>
        <p:nvSpPr>
          <p:cNvPr id="16" name="Google Shape;209;p37">
            <a:extLst>
              <a:ext uri="{FF2B5EF4-FFF2-40B4-BE49-F238E27FC236}">
                <a16:creationId xmlns:a16="http://schemas.microsoft.com/office/drawing/2014/main" id="{362167AD-F479-F241-B0D9-48020919AA94}"/>
              </a:ext>
            </a:extLst>
          </p:cNvPr>
          <p:cNvSpPr txBox="1">
            <a:spLocks/>
          </p:cNvSpPr>
          <p:nvPr/>
        </p:nvSpPr>
        <p:spPr>
          <a:xfrm>
            <a:off x="3595247" y="1573566"/>
            <a:ext cx="16632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DM Serif Display"/>
              <a:buNone/>
              <a:defRPr sz="40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" dirty="0"/>
              <a:t>02</a:t>
            </a:r>
          </a:p>
        </p:txBody>
      </p:sp>
      <p:sp>
        <p:nvSpPr>
          <p:cNvPr id="17" name="Google Shape;213;p37">
            <a:extLst>
              <a:ext uri="{FF2B5EF4-FFF2-40B4-BE49-F238E27FC236}">
                <a16:creationId xmlns:a16="http://schemas.microsoft.com/office/drawing/2014/main" id="{A6AA2F15-8B9D-5A48-A6BB-95512BD93843}"/>
              </a:ext>
            </a:extLst>
          </p:cNvPr>
          <p:cNvSpPr txBox="1">
            <a:spLocks/>
          </p:cNvSpPr>
          <p:nvPr/>
        </p:nvSpPr>
        <p:spPr>
          <a:xfrm>
            <a:off x="3463167" y="2474135"/>
            <a:ext cx="1927500" cy="3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fr-CA" dirty="0"/>
              <a:t>et langages.</a:t>
            </a:r>
          </a:p>
        </p:txBody>
      </p:sp>
      <p:sp>
        <p:nvSpPr>
          <p:cNvPr id="18" name="Google Shape;206;p37">
            <a:extLst>
              <a:ext uri="{FF2B5EF4-FFF2-40B4-BE49-F238E27FC236}">
                <a16:creationId xmlns:a16="http://schemas.microsoft.com/office/drawing/2014/main" id="{EB82434C-8BE9-AE4D-A111-00369A56A096}"/>
              </a:ext>
            </a:extLst>
          </p:cNvPr>
          <p:cNvSpPr txBox="1">
            <a:spLocks/>
          </p:cNvSpPr>
          <p:nvPr/>
        </p:nvSpPr>
        <p:spPr>
          <a:xfrm>
            <a:off x="1349305" y="3572375"/>
            <a:ext cx="2113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fr-CA" dirty="0"/>
              <a:t>Back-end</a:t>
            </a:r>
          </a:p>
        </p:txBody>
      </p:sp>
      <p:sp>
        <p:nvSpPr>
          <p:cNvPr id="19" name="Google Shape;209;p37">
            <a:extLst>
              <a:ext uri="{FF2B5EF4-FFF2-40B4-BE49-F238E27FC236}">
                <a16:creationId xmlns:a16="http://schemas.microsoft.com/office/drawing/2014/main" id="{D98E5D1E-9868-AB4A-BE8F-225CFAE5F55D}"/>
              </a:ext>
            </a:extLst>
          </p:cNvPr>
          <p:cNvSpPr txBox="1">
            <a:spLocks/>
          </p:cNvSpPr>
          <p:nvPr/>
        </p:nvSpPr>
        <p:spPr>
          <a:xfrm>
            <a:off x="1574566" y="3018476"/>
            <a:ext cx="16632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DM Serif Display"/>
              <a:buNone/>
              <a:defRPr sz="40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20" name="Google Shape;213;p37">
            <a:extLst>
              <a:ext uri="{FF2B5EF4-FFF2-40B4-BE49-F238E27FC236}">
                <a16:creationId xmlns:a16="http://schemas.microsoft.com/office/drawing/2014/main" id="{3F9F0FF2-31CD-3344-B379-46C0BF5C26C3}"/>
              </a:ext>
            </a:extLst>
          </p:cNvPr>
          <p:cNvSpPr txBox="1">
            <a:spLocks/>
          </p:cNvSpPr>
          <p:nvPr/>
        </p:nvSpPr>
        <p:spPr>
          <a:xfrm>
            <a:off x="1442486" y="3919045"/>
            <a:ext cx="1927500" cy="3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fr-CA" dirty="0" err="1"/>
              <a:t>Database</a:t>
            </a:r>
            <a:r>
              <a:rPr lang="fr-CA" dirty="0"/>
              <a:t> et sécurités.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oogle Shape;706;p62"/>
          <p:cNvGrpSpPr/>
          <p:nvPr/>
        </p:nvGrpSpPr>
        <p:grpSpPr>
          <a:xfrm>
            <a:off x="1192758" y="1200000"/>
            <a:ext cx="3360177" cy="2727850"/>
            <a:chOff x="821750" y="1200000"/>
            <a:chExt cx="3360177" cy="2727850"/>
          </a:xfrm>
        </p:grpSpPr>
        <p:sp>
          <p:nvSpPr>
            <p:cNvPr id="707" name="Google Shape;707;p62"/>
            <p:cNvSpPr/>
            <p:nvPr/>
          </p:nvSpPr>
          <p:spPr>
            <a:xfrm>
              <a:off x="821750" y="1200000"/>
              <a:ext cx="3357900" cy="20430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62"/>
            <p:cNvSpPr/>
            <p:nvPr/>
          </p:nvSpPr>
          <p:spPr>
            <a:xfrm>
              <a:off x="821750" y="3241850"/>
              <a:ext cx="3360177" cy="292099"/>
            </a:xfrm>
            <a:custGeom>
              <a:avLst/>
              <a:gdLst/>
              <a:ahLst/>
              <a:cxnLst/>
              <a:rect l="l" t="t" r="r" b="b"/>
              <a:pathLst>
                <a:path w="84469" h="7324" extrusionOk="0">
                  <a:moveTo>
                    <a:pt x="0" y="4855"/>
                  </a:moveTo>
                  <a:cubicBezTo>
                    <a:pt x="0" y="6236"/>
                    <a:pt x="1298" y="7324"/>
                    <a:pt x="2679" y="7324"/>
                  </a:cubicBezTo>
                  <a:lnTo>
                    <a:pt x="41659" y="7324"/>
                  </a:lnTo>
                  <a:lnTo>
                    <a:pt x="42998" y="7324"/>
                  </a:lnTo>
                  <a:lnTo>
                    <a:pt x="81979" y="7324"/>
                  </a:lnTo>
                  <a:cubicBezTo>
                    <a:pt x="83360" y="7324"/>
                    <a:pt x="84469" y="6236"/>
                    <a:pt x="84469" y="4855"/>
                  </a:cubicBezTo>
                  <a:lnTo>
                    <a:pt x="84469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62"/>
            <p:cNvSpPr/>
            <p:nvPr/>
          </p:nvSpPr>
          <p:spPr>
            <a:xfrm>
              <a:off x="2166200" y="3533950"/>
              <a:ext cx="695700" cy="2574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62"/>
            <p:cNvSpPr/>
            <p:nvPr/>
          </p:nvSpPr>
          <p:spPr>
            <a:xfrm>
              <a:off x="1412825" y="3791350"/>
              <a:ext cx="2202600" cy="1365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" name="Google Shape;711;p62"/>
          <p:cNvSpPr txBox="1">
            <a:spLocks noGrp="1"/>
          </p:cNvSpPr>
          <p:nvPr>
            <p:ph type="title"/>
          </p:nvPr>
        </p:nvSpPr>
        <p:spPr>
          <a:xfrm>
            <a:off x="4849800" y="1657650"/>
            <a:ext cx="33579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 Desktop</a:t>
            </a:r>
            <a:endParaRPr dirty="0"/>
          </a:p>
        </p:txBody>
      </p:sp>
      <p:sp>
        <p:nvSpPr>
          <p:cNvPr id="712" name="Google Shape;712;p62"/>
          <p:cNvSpPr txBox="1">
            <a:spLocks noGrp="1"/>
          </p:cNvSpPr>
          <p:nvPr>
            <p:ph type="subTitle" idx="1"/>
          </p:nvPr>
        </p:nvSpPr>
        <p:spPr>
          <a:xfrm>
            <a:off x="4849800" y="2310750"/>
            <a:ext cx="31914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Un thème sombre, sobre, pour rappeler l’élégance des instruments à cordes frottées.</a:t>
            </a:r>
            <a:endParaRPr dirty="0"/>
          </a:p>
        </p:txBody>
      </p:sp>
      <p:pic>
        <p:nvPicPr>
          <p:cNvPr id="713" name="Google Shape;713;p62"/>
          <p:cNvPicPr preferRelativeResize="0"/>
          <p:nvPr/>
        </p:nvPicPr>
        <p:blipFill>
          <a:blip r:embed="rId3"/>
          <a:srcRect t="833" b="833"/>
          <a:stretch/>
        </p:blipFill>
        <p:spPr>
          <a:xfrm>
            <a:off x="1356981" y="1366104"/>
            <a:ext cx="3038923" cy="1712474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97;p46">
            <a:extLst>
              <a:ext uri="{FF2B5EF4-FFF2-40B4-BE49-F238E27FC236}">
                <a16:creationId xmlns:a16="http://schemas.microsoft.com/office/drawing/2014/main" id="{3EC040F9-BA64-124A-8A29-B3FF81422B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6325" y="4935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Parallax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636350-309E-A84E-A3CB-F050CC5E7CED}"/>
              </a:ext>
            </a:extLst>
          </p:cNvPr>
          <p:cNvSpPr/>
          <p:nvPr/>
        </p:nvSpPr>
        <p:spPr>
          <a:xfrm>
            <a:off x="88777" y="1208242"/>
            <a:ext cx="9144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&lt;?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php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 err="1">
                <a:solidFill>
                  <a:srgbClr val="DCDCAA"/>
                </a:solidFill>
                <a:latin typeface="Calibri" panose="020F0502020204030204" pitchFamily="34" charset="0"/>
              </a:rPr>
              <a:t>require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header.php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);</a:t>
            </a:r>
          </a:p>
          <a:p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?&gt;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b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</a:br>
            <a:r>
              <a:rPr lang="fr-CA" sz="1000" dirty="0">
                <a:solidFill>
                  <a:srgbClr val="6A9955"/>
                </a:solidFill>
                <a:latin typeface="Calibri" panose="020F0502020204030204" pitchFamily="34" charset="0"/>
              </a:rPr>
              <a:t>&lt;!-- Para1 --&gt;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id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"index-banner"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-container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valign-wrapper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"section no-pad-bot"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"container"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row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left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white-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text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h1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"header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left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Luis &amp; Clark, Conrad Götz, Roth &amp; Junius...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h1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h4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"header col s12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hide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-on-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small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-and-down"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Offrez-vous le meilleur dès aujourd'hui.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h4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b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</a:b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     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row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right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hide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-on-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med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-and-down"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a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href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products.php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id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download-button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btn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-large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waves-effect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waves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-light"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Boutique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a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b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</a:b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     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row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hide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-on-large-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only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center-on-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med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-and-down"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a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href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products.php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id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download-button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btn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-large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waves-effect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waves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-light"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Boutique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a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img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src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"./images/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carboncellos.jpg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alt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"Fond violoncelles"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"responsive-image"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97;p46">
            <a:extLst>
              <a:ext uri="{FF2B5EF4-FFF2-40B4-BE49-F238E27FC236}">
                <a16:creationId xmlns:a16="http://schemas.microsoft.com/office/drawing/2014/main" id="{3EC040F9-BA64-124A-8A29-B3FF81422B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6325" y="4935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Parallax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A1004B-3E1A-6042-B02C-00B8A9A44828}"/>
              </a:ext>
            </a:extLst>
          </p:cNvPr>
          <p:cNvSpPr/>
          <p:nvPr/>
        </p:nvSpPr>
        <p:spPr>
          <a:xfrm>
            <a:off x="1" y="1531951"/>
            <a:ext cx="91439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000" dirty="0">
                <a:solidFill>
                  <a:srgbClr val="6A9955"/>
                </a:solidFill>
                <a:latin typeface="Calibri" panose="020F0502020204030204" pitchFamily="34" charset="0"/>
              </a:rPr>
              <a:t>&lt;!-- Para2 --&gt;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-container"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img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src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"./images/1365347071_18671.jpg"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alt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"Fond violons et partitions"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4B21C8-5D7F-5249-8DB1-46305DA24909}"/>
              </a:ext>
            </a:extLst>
          </p:cNvPr>
          <p:cNvSpPr/>
          <p:nvPr/>
        </p:nvSpPr>
        <p:spPr>
          <a:xfrm>
            <a:off x="0" y="2903663"/>
            <a:ext cx="914400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000" dirty="0">
                <a:solidFill>
                  <a:srgbClr val="6A9955"/>
                </a:solidFill>
                <a:latin typeface="Calibri" panose="020F0502020204030204" pitchFamily="34" charset="0"/>
              </a:rPr>
              <a:t>&lt;!-- Para3 --&gt;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-container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valign-wrapper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"section no-pad-bot"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row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center"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h5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"header col s12 light white-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text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Accomplissez ce dont vous avez toujours rêvé.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h5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img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src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"./images/1345036776_6616.jpg"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alt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"Fond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cello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concert"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b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</a:b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&lt;?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php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 err="1">
                <a:solidFill>
                  <a:srgbClr val="DCDCAA"/>
                </a:solidFill>
                <a:latin typeface="Calibri" panose="020F0502020204030204" pitchFamily="34" charset="0"/>
              </a:rPr>
              <a:t>require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footer.php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);</a:t>
            </a:r>
          </a:p>
          <a:p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?&gt;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580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>
            <a:spLocks noGrp="1"/>
          </p:cNvSpPr>
          <p:nvPr>
            <p:ph type="title"/>
          </p:nvPr>
        </p:nvSpPr>
        <p:spPr>
          <a:xfrm>
            <a:off x="696300" y="324563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Cards et Modal</a:t>
            </a:r>
            <a:endParaRPr dirty="0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095B95F6-5F44-1B4F-BDF6-0797CB1F8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25" y="1207787"/>
            <a:ext cx="4063667" cy="3704893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D26F23C-8F4F-3E4B-8605-155EA35FB8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3944" y="1207786"/>
            <a:ext cx="4110496" cy="3704894"/>
          </a:xfrm>
          <a:prstGeom prst="rect">
            <a:avLst/>
          </a:prstGeom>
        </p:spPr>
      </p:pic>
      <p:grpSp>
        <p:nvGrpSpPr>
          <p:cNvPr id="5" name="Google Shape;809;p68">
            <a:extLst>
              <a:ext uri="{FF2B5EF4-FFF2-40B4-BE49-F238E27FC236}">
                <a16:creationId xmlns:a16="http://schemas.microsoft.com/office/drawing/2014/main" id="{B3906C2E-BA45-7543-AC34-87D382CB7689}"/>
              </a:ext>
            </a:extLst>
          </p:cNvPr>
          <p:cNvGrpSpPr/>
          <p:nvPr/>
        </p:nvGrpSpPr>
        <p:grpSpPr>
          <a:xfrm>
            <a:off x="313025" y="1104706"/>
            <a:ext cx="4063666" cy="3880761"/>
            <a:chOff x="4055275" y="3473352"/>
            <a:chExt cx="855300" cy="898400"/>
          </a:xfrm>
        </p:grpSpPr>
        <p:sp>
          <p:nvSpPr>
            <p:cNvPr id="6" name="Google Shape;810;p68">
              <a:extLst>
                <a:ext uri="{FF2B5EF4-FFF2-40B4-BE49-F238E27FC236}">
                  <a16:creationId xmlns:a16="http://schemas.microsoft.com/office/drawing/2014/main" id="{DBB030A4-3EAF-F848-BB46-50E5EBCB86F4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11;p68">
              <a:extLst>
                <a:ext uri="{FF2B5EF4-FFF2-40B4-BE49-F238E27FC236}">
                  <a16:creationId xmlns:a16="http://schemas.microsoft.com/office/drawing/2014/main" id="{1D609335-B535-7D48-BAAE-E665AC86D7DD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12;p68">
              <a:extLst>
                <a:ext uri="{FF2B5EF4-FFF2-40B4-BE49-F238E27FC236}">
                  <a16:creationId xmlns:a16="http://schemas.microsoft.com/office/drawing/2014/main" id="{773CF307-1E47-9D4B-8B6E-206EFCD12347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809;p68">
            <a:extLst>
              <a:ext uri="{FF2B5EF4-FFF2-40B4-BE49-F238E27FC236}">
                <a16:creationId xmlns:a16="http://schemas.microsoft.com/office/drawing/2014/main" id="{5AA158E2-6C75-5B48-8129-56F94B9FB516}"/>
              </a:ext>
            </a:extLst>
          </p:cNvPr>
          <p:cNvGrpSpPr/>
          <p:nvPr/>
        </p:nvGrpSpPr>
        <p:grpSpPr>
          <a:xfrm>
            <a:off x="4773750" y="1104706"/>
            <a:ext cx="4110496" cy="3880762"/>
            <a:chOff x="4055275" y="3473352"/>
            <a:chExt cx="855300" cy="898400"/>
          </a:xfrm>
        </p:grpSpPr>
        <p:sp>
          <p:nvSpPr>
            <p:cNvPr id="10" name="Google Shape;810;p68">
              <a:extLst>
                <a:ext uri="{FF2B5EF4-FFF2-40B4-BE49-F238E27FC236}">
                  <a16:creationId xmlns:a16="http://schemas.microsoft.com/office/drawing/2014/main" id="{763B9B3D-C949-754E-8E8C-E59BE2E65E3D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11;p68">
              <a:extLst>
                <a:ext uri="{FF2B5EF4-FFF2-40B4-BE49-F238E27FC236}">
                  <a16:creationId xmlns:a16="http://schemas.microsoft.com/office/drawing/2014/main" id="{AA735690-0F71-014A-A9BE-DF7F0711CB47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12;p68">
              <a:extLst>
                <a:ext uri="{FF2B5EF4-FFF2-40B4-BE49-F238E27FC236}">
                  <a16:creationId xmlns:a16="http://schemas.microsoft.com/office/drawing/2014/main" id="{B221214C-AD27-FD46-8304-3837BAFB5ED2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>
            <a:spLocks noGrp="1"/>
          </p:cNvSpPr>
          <p:nvPr>
            <p:ph type="title"/>
          </p:nvPr>
        </p:nvSpPr>
        <p:spPr>
          <a:xfrm>
            <a:off x="290809" y="3482879"/>
            <a:ext cx="21184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Catalogue</a:t>
            </a:r>
            <a:endParaRPr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6D2FF350-57AF-A04B-95BC-470304D41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322" y="225049"/>
            <a:ext cx="6257869" cy="4693402"/>
          </a:xfrm>
          <a:prstGeom prst="rect">
            <a:avLst/>
          </a:prstGeom>
        </p:spPr>
      </p:pic>
      <p:grpSp>
        <p:nvGrpSpPr>
          <p:cNvPr id="14" name="Google Shape;809;p68">
            <a:extLst>
              <a:ext uri="{FF2B5EF4-FFF2-40B4-BE49-F238E27FC236}">
                <a16:creationId xmlns:a16="http://schemas.microsoft.com/office/drawing/2014/main" id="{5794F6C3-8D84-1543-90AA-C21A5F0B7F66}"/>
              </a:ext>
            </a:extLst>
          </p:cNvPr>
          <p:cNvGrpSpPr/>
          <p:nvPr/>
        </p:nvGrpSpPr>
        <p:grpSpPr>
          <a:xfrm>
            <a:off x="2595321" y="103016"/>
            <a:ext cx="6257869" cy="4946062"/>
            <a:chOff x="4055275" y="3473352"/>
            <a:chExt cx="855300" cy="898400"/>
          </a:xfrm>
        </p:grpSpPr>
        <p:sp>
          <p:nvSpPr>
            <p:cNvPr id="15" name="Google Shape;810;p68">
              <a:extLst>
                <a:ext uri="{FF2B5EF4-FFF2-40B4-BE49-F238E27FC236}">
                  <a16:creationId xmlns:a16="http://schemas.microsoft.com/office/drawing/2014/main" id="{E285CB87-8B51-A049-B316-5A35BD963D73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11;p68">
              <a:extLst>
                <a:ext uri="{FF2B5EF4-FFF2-40B4-BE49-F238E27FC236}">
                  <a16:creationId xmlns:a16="http://schemas.microsoft.com/office/drawing/2014/main" id="{4D03A298-D34F-3241-8012-441BBD4A7886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12;p68">
              <a:extLst>
                <a:ext uri="{FF2B5EF4-FFF2-40B4-BE49-F238E27FC236}">
                  <a16:creationId xmlns:a16="http://schemas.microsoft.com/office/drawing/2014/main" id="{B0D09699-C954-0442-9CA4-AC63CB01466B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577818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>
            <a:spLocks noGrp="1"/>
          </p:cNvSpPr>
          <p:nvPr>
            <p:ph type="title"/>
          </p:nvPr>
        </p:nvSpPr>
        <p:spPr>
          <a:xfrm>
            <a:off x="696300" y="182977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Formulaire</a:t>
            </a:r>
            <a:r>
              <a:rPr lang="en" dirty="0"/>
              <a:t> </a:t>
            </a:r>
            <a:r>
              <a:rPr lang="en" dirty="0" err="1"/>
              <a:t>d’inscription</a:t>
            </a:r>
            <a:endParaRPr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E506D28-9233-0A4E-B7D6-618DF73CA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871" y="947731"/>
            <a:ext cx="5358258" cy="4012792"/>
          </a:xfrm>
          <a:prstGeom prst="rect">
            <a:avLst/>
          </a:prstGeom>
        </p:spPr>
      </p:pic>
      <p:grpSp>
        <p:nvGrpSpPr>
          <p:cNvPr id="14" name="Google Shape;809;p68">
            <a:extLst>
              <a:ext uri="{FF2B5EF4-FFF2-40B4-BE49-F238E27FC236}">
                <a16:creationId xmlns:a16="http://schemas.microsoft.com/office/drawing/2014/main" id="{74292AA4-B7C8-7B41-9337-F07B60733B28}"/>
              </a:ext>
            </a:extLst>
          </p:cNvPr>
          <p:cNvGrpSpPr/>
          <p:nvPr/>
        </p:nvGrpSpPr>
        <p:grpSpPr>
          <a:xfrm>
            <a:off x="1892871" y="826584"/>
            <a:ext cx="5358258" cy="4246347"/>
            <a:chOff x="4055275" y="3473352"/>
            <a:chExt cx="855300" cy="898400"/>
          </a:xfrm>
        </p:grpSpPr>
        <p:sp>
          <p:nvSpPr>
            <p:cNvPr id="15" name="Google Shape;810;p68">
              <a:extLst>
                <a:ext uri="{FF2B5EF4-FFF2-40B4-BE49-F238E27FC236}">
                  <a16:creationId xmlns:a16="http://schemas.microsoft.com/office/drawing/2014/main" id="{EBE7769D-6545-6C4A-860D-E8BEE5994410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11;p68">
              <a:extLst>
                <a:ext uri="{FF2B5EF4-FFF2-40B4-BE49-F238E27FC236}">
                  <a16:creationId xmlns:a16="http://schemas.microsoft.com/office/drawing/2014/main" id="{8424BBB5-C4E8-874A-8D40-A41BC6772EEA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12;p68">
              <a:extLst>
                <a:ext uri="{FF2B5EF4-FFF2-40B4-BE49-F238E27FC236}">
                  <a16:creationId xmlns:a16="http://schemas.microsoft.com/office/drawing/2014/main" id="{47B34E17-AB1D-2948-ADE3-194803DFE74B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09207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>
            <a:spLocks noGrp="1"/>
          </p:cNvSpPr>
          <p:nvPr>
            <p:ph type="title"/>
          </p:nvPr>
        </p:nvSpPr>
        <p:spPr>
          <a:xfrm>
            <a:off x="696300" y="182977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Formulaire</a:t>
            </a:r>
            <a:r>
              <a:rPr lang="en" dirty="0"/>
              <a:t> </a:t>
            </a:r>
            <a:r>
              <a:rPr lang="en" dirty="0" err="1"/>
              <a:t>d’identification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62AEDE6-4D24-2A41-AFF6-617B2F077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027" y="866704"/>
            <a:ext cx="5645945" cy="4093819"/>
          </a:xfrm>
          <a:prstGeom prst="rect">
            <a:avLst/>
          </a:prstGeom>
        </p:spPr>
      </p:pic>
      <p:grpSp>
        <p:nvGrpSpPr>
          <p:cNvPr id="5" name="Google Shape;809;p68">
            <a:extLst>
              <a:ext uri="{FF2B5EF4-FFF2-40B4-BE49-F238E27FC236}">
                <a16:creationId xmlns:a16="http://schemas.microsoft.com/office/drawing/2014/main" id="{57C05D54-DC3A-E549-9F82-15E583FBAEA8}"/>
              </a:ext>
            </a:extLst>
          </p:cNvPr>
          <p:cNvGrpSpPr/>
          <p:nvPr/>
        </p:nvGrpSpPr>
        <p:grpSpPr>
          <a:xfrm>
            <a:off x="1749027" y="755677"/>
            <a:ext cx="5645944" cy="4325206"/>
            <a:chOff x="4055275" y="3473352"/>
            <a:chExt cx="855300" cy="898400"/>
          </a:xfrm>
        </p:grpSpPr>
        <p:sp>
          <p:nvSpPr>
            <p:cNvPr id="6" name="Google Shape;810;p68">
              <a:extLst>
                <a:ext uri="{FF2B5EF4-FFF2-40B4-BE49-F238E27FC236}">
                  <a16:creationId xmlns:a16="http://schemas.microsoft.com/office/drawing/2014/main" id="{3F239341-158B-9747-BEF5-54401194C66E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11;p68">
              <a:extLst>
                <a:ext uri="{FF2B5EF4-FFF2-40B4-BE49-F238E27FC236}">
                  <a16:creationId xmlns:a16="http://schemas.microsoft.com/office/drawing/2014/main" id="{3C5EDE1F-32DD-814A-902A-7344EABC4513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12;p68">
              <a:extLst>
                <a:ext uri="{FF2B5EF4-FFF2-40B4-BE49-F238E27FC236}">
                  <a16:creationId xmlns:a16="http://schemas.microsoft.com/office/drawing/2014/main" id="{307F4FF1-E76E-824E-A9BB-6EE74BA0FC11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50789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09511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0"/>
          <p:cNvSpPr txBox="1">
            <a:spLocks noGrp="1"/>
          </p:cNvSpPr>
          <p:nvPr>
            <p:ph type="title"/>
          </p:nvPr>
        </p:nvSpPr>
        <p:spPr>
          <a:xfrm>
            <a:off x="3027284" y="1145987"/>
            <a:ext cx="3089431" cy="9866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Merci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" name="Google Shape;712;p62">
            <a:extLst>
              <a:ext uri="{FF2B5EF4-FFF2-40B4-BE49-F238E27FC236}">
                <a16:creationId xmlns:a16="http://schemas.microsoft.com/office/drawing/2014/main" id="{4B8F6A95-B665-D842-A3D1-027CEC3E14EC}"/>
              </a:ext>
            </a:extLst>
          </p:cNvPr>
          <p:cNvSpPr txBox="1">
            <a:spLocks/>
          </p:cNvSpPr>
          <p:nvPr/>
        </p:nvSpPr>
        <p:spPr>
          <a:xfrm>
            <a:off x="2686635" y="2455354"/>
            <a:ext cx="3770730" cy="1542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CA" dirty="0">
                <a:solidFill>
                  <a:schemeClr val="accent6"/>
                </a:solidFill>
              </a:rPr>
              <a:t>À vous de m’avoir écoutée.</a:t>
            </a:r>
          </a:p>
          <a:p>
            <a:pPr algn="ctr"/>
            <a:endParaRPr lang="fr-CA" dirty="0">
              <a:solidFill>
                <a:schemeClr val="accent6"/>
              </a:solidFill>
            </a:endParaRPr>
          </a:p>
          <a:p>
            <a:pPr algn="ctr"/>
            <a:r>
              <a:rPr lang="fr-CA" dirty="0">
                <a:solidFill>
                  <a:schemeClr val="accent6"/>
                </a:solidFill>
              </a:rPr>
              <a:t>Aux formateurs qui m’ont accompagnée et aidée tout au long de mon aventure à l’AFPA.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</a:t>
            </a:r>
            <a:r>
              <a:rPr lang="en" dirty="0" err="1"/>
              <a:t>rapide</a:t>
            </a:r>
            <a:r>
              <a:rPr lang="en" dirty="0"/>
              <a:t> et </a:t>
            </a:r>
            <a:r>
              <a:rPr lang="en" dirty="0" err="1"/>
              <a:t>demandes</a:t>
            </a:r>
            <a:r>
              <a:rPr lang="en" dirty="0"/>
              <a:t>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L’entreprise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>
            <a:spLocks noGrp="1"/>
          </p:cNvSpPr>
          <p:nvPr>
            <p:ph type="title"/>
          </p:nvPr>
        </p:nvSpPr>
        <p:spPr>
          <a:xfrm>
            <a:off x="5044200" y="1165900"/>
            <a:ext cx="2934300" cy="6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Village Green</a:t>
            </a:r>
            <a:endParaRPr dirty="0"/>
          </a:p>
        </p:txBody>
      </p:sp>
      <p:sp>
        <p:nvSpPr>
          <p:cNvPr id="237" name="Google Shape;237;p40"/>
          <p:cNvSpPr txBox="1">
            <a:spLocks noGrp="1"/>
          </p:cNvSpPr>
          <p:nvPr>
            <p:ph type="title"/>
          </p:nvPr>
        </p:nvSpPr>
        <p:spPr>
          <a:xfrm>
            <a:off x="954158" y="3144897"/>
            <a:ext cx="3347498" cy="4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0" u="none" dirty="0"/>
              <a:t>Logo de </a:t>
            </a:r>
            <a:r>
              <a:rPr lang="en" sz="2800" b="0" u="none" dirty="0" err="1"/>
              <a:t>l’entreprise</a:t>
            </a:r>
            <a:endParaRPr sz="2800" b="0" u="none" dirty="0"/>
          </a:p>
        </p:txBody>
      </p:sp>
      <p:sp>
        <p:nvSpPr>
          <p:cNvPr id="238" name="Google Shape;238;p40"/>
          <p:cNvSpPr txBox="1">
            <a:spLocks noGrp="1"/>
          </p:cNvSpPr>
          <p:nvPr>
            <p:ph type="title"/>
          </p:nvPr>
        </p:nvSpPr>
        <p:spPr>
          <a:xfrm>
            <a:off x="1125865" y="3460328"/>
            <a:ext cx="3028800" cy="37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none" dirty="0" err="1">
                <a:solidFill>
                  <a:schemeClr val="accent2"/>
                </a:solidFill>
                <a:latin typeface="Didact Gothic"/>
                <a:ea typeface="Didact Gothic"/>
                <a:cs typeface="Didact Gothic"/>
                <a:sym typeface="Didact Gothic"/>
              </a:rPr>
              <a:t>Retravaillé</a:t>
            </a:r>
            <a:r>
              <a:rPr lang="en" sz="1400" u="none" dirty="0">
                <a:solidFill>
                  <a:schemeClr val="accent2"/>
                </a:solidFill>
                <a:latin typeface="Didact Gothic"/>
                <a:ea typeface="Didact Gothic"/>
                <a:cs typeface="Didact Gothic"/>
                <a:sym typeface="Didact Gothic"/>
              </a:rPr>
              <a:t> sur Photoshop</a:t>
            </a:r>
            <a:endParaRPr sz="1400" u="none" dirty="0">
              <a:solidFill>
                <a:schemeClr val="accent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39" name="Google Shape;239;p40"/>
          <p:cNvSpPr txBox="1">
            <a:spLocks noGrp="1"/>
          </p:cNvSpPr>
          <p:nvPr>
            <p:ph type="body" idx="1"/>
          </p:nvPr>
        </p:nvSpPr>
        <p:spPr>
          <a:xfrm>
            <a:off x="5044199" y="1815900"/>
            <a:ext cx="2973935" cy="23664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est une entreprise de vente d’instruments de musique.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CA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Après mon passage, ils se sont spécialisés dans les instruments à cordes frottées: violon, violoncelle, </a:t>
            </a:r>
            <a:r>
              <a:rPr lang="fr-CA" dirty="0" err="1"/>
              <a:t>tagelharpa</a:t>
            </a:r>
            <a:r>
              <a:rPr lang="fr-CA" dirty="0"/>
              <a:t>…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CA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C’est quand même bien plus joli.</a:t>
            </a:r>
            <a:endParaRPr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0F9D6F1-0015-F841-9E45-076E6A5C1EE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530" y="1539896"/>
            <a:ext cx="1347470" cy="1347470"/>
          </a:xfrm>
          <a:prstGeom prst="rect">
            <a:avLst/>
          </a:prstGeom>
        </p:spPr>
      </p:pic>
      <p:grpSp>
        <p:nvGrpSpPr>
          <p:cNvPr id="9" name="Google Shape;813;p68">
            <a:extLst>
              <a:ext uri="{FF2B5EF4-FFF2-40B4-BE49-F238E27FC236}">
                <a16:creationId xmlns:a16="http://schemas.microsoft.com/office/drawing/2014/main" id="{45F85A06-39C1-BE43-AC62-9A92AC6E6CC5}"/>
              </a:ext>
            </a:extLst>
          </p:cNvPr>
          <p:cNvGrpSpPr/>
          <p:nvPr/>
        </p:nvGrpSpPr>
        <p:grpSpPr>
          <a:xfrm>
            <a:off x="1966529" y="1508125"/>
            <a:ext cx="1347471" cy="1379241"/>
            <a:chOff x="5275900" y="3434250"/>
            <a:chExt cx="929400" cy="952825"/>
          </a:xfrm>
        </p:grpSpPr>
        <p:sp>
          <p:nvSpPr>
            <p:cNvPr id="10" name="Google Shape;814;p68">
              <a:extLst>
                <a:ext uri="{FF2B5EF4-FFF2-40B4-BE49-F238E27FC236}">
                  <a16:creationId xmlns:a16="http://schemas.microsoft.com/office/drawing/2014/main" id="{96154FE3-9342-DD44-B457-4C75C9CD6502}"/>
                </a:ext>
              </a:extLst>
            </p:cNvPr>
            <p:cNvSpPr/>
            <p:nvPr/>
          </p:nvSpPr>
          <p:spPr>
            <a:xfrm>
              <a:off x="5275900" y="3457675"/>
              <a:ext cx="929400" cy="9294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15;p68">
              <a:extLst>
                <a:ext uri="{FF2B5EF4-FFF2-40B4-BE49-F238E27FC236}">
                  <a16:creationId xmlns:a16="http://schemas.microsoft.com/office/drawing/2014/main" id="{6E21747F-6953-7448-A4FE-373371316E9F}"/>
                </a:ext>
              </a:extLst>
            </p:cNvPr>
            <p:cNvSpPr/>
            <p:nvPr/>
          </p:nvSpPr>
          <p:spPr>
            <a:xfrm>
              <a:off x="5631874" y="3434250"/>
              <a:ext cx="2196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16;p68">
              <a:extLst>
                <a:ext uri="{FF2B5EF4-FFF2-40B4-BE49-F238E27FC236}">
                  <a16:creationId xmlns:a16="http://schemas.microsoft.com/office/drawing/2014/main" id="{FAE327F8-BDAA-044E-BB67-345C962874A4}"/>
                </a:ext>
              </a:extLst>
            </p:cNvPr>
            <p:cNvSpPr/>
            <p:nvPr/>
          </p:nvSpPr>
          <p:spPr>
            <a:xfrm rot="7506061">
              <a:off x="6008104" y="4165415"/>
              <a:ext cx="219645" cy="53848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>
            <a:spLocks noGrp="1"/>
          </p:cNvSpPr>
          <p:nvPr>
            <p:ph type="title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Cahier des charges</a:t>
            </a:r>
            <a:endParaRPr dirty="0"/>
          </a:p>
        </p:txBody>
      </p:sp>
      <p:sp>
        <p:nvSpPr>
          <p:cNvPr id="247" name="Google Shape;247;p41"/>
          <p:cNvSpPr txBox="1">
            <a:spLocks noGrp="1"/>
          </p:cNvSpPr>
          <p:nvPr>
            <p:ph type="subTitle" idx="4294967295"/>
          </p:nvPr>
        </p:nvSpPr>
        <p:spPr>
          <a:xfrm>
            <a:off x="1542552" y="1381881"/>
            <a:ext cx="6202017" cy="33332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</a:pPr>
            <a:r>
              <a:rPr lang="fr-CA" sz="1400" b="0" dirty="0"/>
              <a:t>Utiliser un outil de gestion de versions (Git)</a:t>
            </a:r>
          </a:p>
          <a:p>
            <a:pPr marL="0" indent="0">
              <a:lnSpc>
                <a:spcPct val="100000"/>
              </a:lnSpc>
              <a:buNone/>
            </a:pPr>
            <a:endParaRPr lang="fr-CA" sz="1400" b="0" dirty="0"/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Mettre au point un MCD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le dictionnaire de données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la base de données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des profils de connexion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une vue Produits-Fournisseurs</a:t>
            </a:r>
          </a:p>
          <a:p>
            <a:pPr marL="0" indent="0">
              <a:lnSpc>
                <a:spcPct val="100000"/>
              </a:lnSpc>
              <a:buNone/>
            </a:pPr>
            <a:endParaRPr lang="fr-CA" sz="1400" b="0" dirty="0"/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Développer une application web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Développer des pages statiques (et responsives)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un formulaire d’inscription</a:t>
            </a:r>
          </a:p>
          <a:p>
            <a:pPr marL="0" indent="0">
              <a:lnSpc>
                <a:spcPct val="100000"/>
              </a:lnSpc>
              <a:buNone/>
            </a:pPr>
            <a:endParaRPr lang="fr-CA" sz="1400" b="0" dirty="0"/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un CRUD – Back-office, gestion des produits et commandes (Facultatif)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CA" sz="1400" b="0" dirty="0"/>
              <a:t>	</a:t>
            </a:r>
            <a:r>
              <a:rPr lang="fr-CA" sz="1200" b="0" dirty="0"/>
              <a:t>(Manque de temps)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CA" dirty="0"/>
              <a:t>et langages utilisés dans le projet.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Outils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9921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5"/>
          <p:cNvSpPr txBox="1">
            <a:spLocks noGrp="1"/>
          </p:cNvSpPr>
          <p:nvPr>
            <p:ph type="title"/>
          </p:nvPr>
        </p:nvSpPr>
        <p:spPr>
          <a:xfrm>
            <a:off x="696325" y="491775"/>
            <a:ext cx="77514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Outils</a:t>
            </a:r>
            <a:endParaRPr dirty="0"/>
          </a:p>
        </p:txBody>
      </p:sp>
      <p:sp>
        <p:nvSpPr>
          <p:cNvPr id="745" name="Google Shape;745;p65"/>
          <p:cNvSpPr txBox="1">
            <a:spLocks noGrp="1"/>
          </p:cNvSpPr>
          <p:nvPr>
            <p:ph type="subTitle" idx="1"/>
          </p:nvPr>
        </p:nvSpPr>
        <p:spPr>
          <a:xfrm>
            <a:off x="2493567" y="1229060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PC</a:t>
            </a:r>
            <a:endParaRPr dirty="0"/>
          </a:p>
        </p:txBody>
      </p:sp>
      <p:sp>
        <p:nvSpPr>
          <p:cNvPr id="746" name="Google Shape;746;p65"/>
          <p:cNvSpPr txBox="1">
            <a:spLocks noGrp="1"/>
          </p:cNvSpPr>
          <p:nvPr>
            <p:ph type="subTitle" idx="2"/>
          </p:nvPr>
        </p:nvSpPr>
        <p:spPr>
          <a:xfrm>
            <a:off x="4856167" y="1199775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</a:t>
            </a:r>
            <a:endParaRPr dirty="0"/>
          </a:p>
        </p:txBody>
      </p:sp>
      <p:sp>
        <p:nvSpPr>
          <p:cNvPr id="748" name="Google Shape;748;p65"/>
          <p:cNvSpPr txBox="1">
            <a:spLocks noGrp="1"/>
          </p:cNvSpPr>
          <p:nvPr>
            <p:ph type="subTitle" idx="4"/>
          </p:nvPr>
        </p:nvSpPr>
        <p:spPr>
          <a:xfrm>
            <a:off x="1210650" y="3059504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 GX</a:t>
            </a:r>
            <a:endParaRPr dirty="0"/>
          </a:p>
        </p:txBody>
      </p:sp>
      <p:sp>
        <p:nvSpPr>
          <p:cNvPr id="749" name="Google Shape;749;p65"/>
          <p:cNvSpPr txBox="1">
            <a:spLocks noGrp="1"/>
          </p:cNvSpPr>
          <p:nvPr>
            <p:ph type="subTitle" idx="5"/>
          </p:nvPr>
        </p:nvSpPr>
        <p:spPr>
          <a:xfrm>
            <a:off x="3649969" y="3059504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Safari</a:t>
            </a:r>
            <a:endParaRPr dirty="0"/>
          </a:p>
        </p:txBody>
      </p:sp>
      <p:sp>
        <p:nvSpPr>
          <p:cNvPr id="750" name="Google Shape;750;p65"/>
          <p:cNvSpPr txBox="1">
            <a:spLocks noGrp="1"/>
          </p:cNvSpPr>
          <p:nvPr>
            <p:ph type="subTitle" idx="6"/>
          </p:nvPr>
        </p:nvSpPr>
        <p:spPr>
          <a:xfrm>
            <a:off x="6089288" y="3059504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Maxthon</a:t>
            </a:r>
            <a:endParaRPr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E72BEE8F-88B2-BD4B-91AD-82495A5114E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63225" y="3508719"/>
            <a:ext cx="972478" cy="97552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207D9A24-FBEE-9C40-9FE8-01FCCD608F4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26649" y="3485243"/>
            <a:ext cx="948373" cy="97552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AB98F1F9-03F6-7046-865C-5710CF3C694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575357" y="3508719"/>
            <a:ext cx="948373" cy="97552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6AD77F3-CA2F-214D-B524-252AA28E87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4434" y="1567540"/>
            <a:ext cx="1546566" cy="1546566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AF548FBA-D6C2-5541-976F-8F5031405A37}"/>
              </a:ext>
            </a:extLst>
          </p:cNvPr>
          <p:cNvSpPr/>
          <p:nvPr/>
        </p:nvSpPr>
        <p:spPr>
          <a:xfrm>
            <a:off x="5075022" y="1648914"/>
            <a:ext cx="1410590" cy="1410590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5"/>
          <p:cNvSpPr txBox="1">
            <a:spLocks noGrp="1"/>
          </p:cNvSpPr>
          <p:nvPr>
            <p:ph type="title"/>
          </p:nvPr>
        </p:nvSpPr>
        <p:spPr>
          <a:xfrm>
            <a:off x="696325" y="491775"/>
            <a:ext cx="77514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Logiciels</a:t>
            </a:r>
            <a:endParaRPr dirty="0"/>
          </a:p>
        </p:txBody>
      </p:sp>
      <p:sp>
        <p:nvSpPr>
          <p:cNvPr id="43" name="Google Shape;247;p41">
            <a:extLst>
              <a:ext uri="{FF2B5EF4-FFF2-40B4-BE49-F238E27FC236}">
                <a16:creationId xmlns:a16="http://schemas.microsoft.com/office/drawing/2014/main" id="{61185B01-60BA-A44A-B420-5F1BA66F0312}"/>
              </a:ext>
            </a:extLst>
          </p:cNvPr>
          <p:cNvSpPr txBox="1">
            <a:spLocks/>
          </p:cNvSpPr>
          <p:nvPr/>
        </p:nvSpPr>
        <p:spPr>
          <a:xfrm>
            <a:off x="1247040" y="2650066"/>
            <a:ext cx="2192867" cy="14187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lnSpc>
                <a:spcPct val="100000"/>
              </a:lnSpc>
            </a:pPr>
            <a:r>
              <a:rPr lang="fr-CA" sz="1200" b="0" dirty="0"/>
              <a:t>Looping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/>
              <a:t>WAMP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WinSCP</a:t>
            </a:r>
            <a:endParaRPr lang="fr-CA" sz="1200" b="0" dirty="0"/>
          </a:p>
        </p:txBody>
      </p:sp>
      <p:sp>
        <p:nvSpPr>
          <p:cNvPr id="44" name="Google Shape;247;p41">
            <a:extLst>
              <a:ext uri="{FF2B5EF4-FFF2-40B4-BE49-F238E27FC236}">
                <a16:creationId xmlns:a16="http://schemas.microsoft.com/office/drawing/2014/main" id="{55427A9C-07A6-1C43-9C50-9589686D16C4}"/>
              </a:ext>
            </a:extLst>
          </p:cNvPr>
          <p:cNvSpPr txBox="1">
            <a:spLocks/>
          </p:cNvSpPr>
          <p:nvPr/>
        </p:nvSpPr>
        <p:spPr>
          <a:xfrm>
            <a:off x="3750949" y="2650068"/>
            <a:ext cx="2192867" cy="14187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lnSpc>
                <a:spcPct val="100000"/>
              </a:lnSpc>
            </a:pPr>
            <a:r>
              <a:rPr lang="fr-CA" sz="1200" b="0" dirty="0"/>
              <a:t>Git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/>
              <a:t>Visual Studio Code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GenerateData</a:t>
            </a:r>
            <a:endParaRPr lang="fr-CA" sz="1200" b="0" dirty="0"/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Materialize</a:t>
            </a:r>
            <a:r>
              <a:rPr lang="fr-CA" sz="1200" b="0" dirty="0"/>
              <a:t> CSS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Lity</a:t>
            </a:r>
            <a:endParaRPr lang="fr-CA" sz="1200" b="0" dirty="0"/>
          </a:p>
        </p:txBody>
      </p:sp>
      <p:sp>
        <p:nvSpPr>
          <p:cNvPr id="45" name="Google Shape;247;p41">
            <a:extLst>
              <a:ext uri="{FF2B5EF4-FFF2-40B4-BE49-F238E27FC236}">
                <a16:creationId xmlns:a16="http://schemas.microsoft.com/office/drawing/2014/main" id="{75B4ED6C-70DB-5346-B745-5403EB03AE1C}"/>
              </a:ext>
            </a:extLst>
          </p:cNvPr>
          <p:cNvSpPr txBox="1">
            <a:spLocks/>
          </p:cNvSpPr>
          <p:nvPr/>
        </p:nvSpPr>
        <p:spPr>
          <a:xfrm>
            <a:off x="6254858" y="2650067"/>
            <a:ext cx="2192867" cy="14187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lnSpc>
                <a:spcPct val="100000"/>
              </a:lnSpc>
            </a:pPr>
            <a:r>
              <a:rPr lang="fr-CA" sz="1200" b="0" dirty="0"/>
              <a:t>Photoshop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/>
              <a:t>MAMP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Cyberduck</a:t>
            </a:r>
            <a:endParaRPr lang="fr-CA" sz="1200" b="0" dirty="0"/>
          </a:p>
        </p:txBody>
      </p:sp>
      <p:sp>
        <p:nvSpPr>
          <p:cNvPr id="46" name="Google Shape;745;p65">
            <a:extLst>
              <a:ext uri="{FF2B5EF4-FFF2-40B4-BE49-F238E27FC236}">
                <a16:creationId xmlns:a16="http://schemas.microsoft.com/office/drawing/2014/main" id="{4F932C4B-80B1-7F47-ADE6-35C3C5892F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30766" y="1832286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Windows</a:t>
            </a:r>
            <a:endParaRPr dirty="0"/>
          </a:p>
        </p:txBody>
      </p:sp>
      <p:sp>
        <p:nvSpPr>
          <p:cNvPr id="47" name="Google Shape;745;p65">
            <a:extLst>
              <a:ext uri="{FF2B5EF4-FFF2-40B4-BE49-F238E27FC236}">
                <a16:creationId xmlns:a16="http://schemas.microsoft.com/office/drawing/2014/main" id="{6B5FEC35-E7D9-8C4E-9BCE-E76AA40C4AC9}"/>
              </a:ext>
            </a:extLst>
          </p:cNvPr>
          <p:cNvSpPr txBox="1">
            <a:spLocks/>
          </p:cNvSpPr>
          <p:nvPr/>
        </p:nvSpPr>
        <p:spPr>
          <a:xfrm>
            <a:off x="3537291" y="1832286"/>
            <a:ext cx="18483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/>
            <a:r>
              <a:rPr lang="fr-CA" dirty="0"/>
              <a:t>Communs</a:t>
            </a:r>
          </a:p>
        </p:txBody>
      </p:sp>
      <p:sp>
        <p:nvSpPr>
          <p:cNvPr id="48" name="Google Shape;745;p65">
            <a:extLst>
              <a:ext uri="{FF2B5EF4-FFF2-40B4-BE49-F238E27FC236}">
                <a16:creationId xmlns:a16="http://schemas.microsoft.com/office/drawing/2014/main" id="{C5915889-BBBA-EE4F-98CE-67D1E0BF9C30}"/>
              </a:ext>
            </a:extLst>
          </p:cNvPr>
          <p:cNvSpPr txBox="1">
            <a:spLocks/>
          </p:cNvSpPr>
          <p:nvPr/>
        </p:nvSpPr>
        <p:spPr>
          <a:xfrm>
            <a:off x="5943816" y="1832286"/>
            <a:ext cx="18483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/>
            <a:r>
              <a:rPr lang="fr-CA" dirty="0"/>
              <a:t>Mac</a:t>
            </a:r>
          </a:p>
        </p:txBody>
      </p:sp>
    </p:spTree>
    <p:extLst>
      <p:ext uri="{BB962C8B-B14F-4D97-AF65-F5344CB8AC3E}">
        <p14:creationId xmlns:p14="http://schemas.microsoft.com/office/powerpoint/2010/main" val="430925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>
            <a:extLst>
              <a:ext uri="{FF2B5EF4-FFF2-40B4-BE49-F238E27FC236}">
                <a16:creationId xmlns:a16="http://schemas.microsoft.com/office/drawing/2014/main" id="{444B013B-EEC0-B649-B966-95A8FA2CE4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PHP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F6C5211-6D75-E64E-916D-9B98C7EA5191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fr-FR" dirty="0"/>
              <a:t>jQuery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EA24DCD2-52C3-9B40-A785-330B4930D90D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fr-FR" dirty="0"/>
              <a:t>SQL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840B2847-39F3-6B48-9989-2775D7D15BF0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210650" y="2001403"/>
            <a:ext cx="1848300" cy="478500"/>
          </a:xfrm>
        </p:spPr>
        <p:txBody>
          <a:bodyPr/>
          <a:lstStyle/>
          <a:p>
            <a:r>
              <a:rPr lang="fr-FR" dirty="0"/>
              <a:t>HTML</a:t>
            </a:r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87877BC1-FD55-CB4C-9EF7-022186C84B00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649969" y="2001403"/>
            <a:ext cx="1848300" cy="478500"/>
          </a:xfrm>
        </p:spPr>
        <p:txBody>
          <a:bodyPr/>
          <a:lstStyle/>
          <a:p>
            <a:r>
              <a:rPr lang="fr-FR" dirty="0"/>
              <a:t>CSS</a:t>
            </a:r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1F7FACDC-0DD5-054E-8A88-08D5C568BE51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089288" y="2001403"/>
            <a:ext cx="1848300" cy="478500"/>
          </a:xfrm>
        </p:spPr>
        <p:txBody>
          <a:bodyPr/>
          <a:lstStyle/>
          <a:p>
            <a:r>
              <a:rPr lang="fr-FR" dirty="0"/>
              <a:t>JavaScript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1833EDD-D9E6-2D41-A4A5-FC1CEE568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Langages</a:t>
            </a:r>
          </a:p>
        </p:txBody>
      </p:sp>
    </p:spTree>
    <p:extLst>
      <p:ext uri="{BB962C8B-B14F-4D97-AF65-F5344CB8AC3E}">
        <p14:creationId xmlns:p14="http://schemas.microsoft.com/office/powerpoint/2010/main" val="696866294"/>
      </p:ext>
    </p:extLst>
  </p:cSld>
  <p:clrMapOvr>
    <a:masterClrMapping/>
  </p:clrMapOvr>
</p:sld>
</file>

<file path=ppt/theme/theme1.xml><?xml version="1.0" encoding="utf-8"?>
<a:theme xmlns:a="http://schemas.openxmlformats.org/drawingml/2006/main" name="Darkle Slideshow by Slidesgo">
  <a:themeElements>
    <a:clrScheme name="Simple Light">
      <a:dk1>
        <a:srgbClr val="FFFFFF"/>
      </a:dk1>
      <a:lt1>
        <a:srgbClr val="000000"/>
      </a:lt1>
      <a:dk2>
        <a:srgbClr val="434343"/>
      </a:dk2>
      <a:lt2>
        <a:srgbClr val="FFFFFF"/>
      </a:lt2>
      <a:accent1>
        <a:srgbClr val="A3896F"/>
      </a:accent1>
      <a:accent2>
        <a:srgbClr val="C9B18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1893</TotalTime>
  <Words>1116</Words>
  <Application>Microsoft Macintosh PowerPoint</Application>
  <PresentationFormat>Affichage à l'écran (16:9)</PresentationFormat>
  <Paragraphs>209</Paragraphs>
  <Slides>28</Slides>
  <Notes>26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4" baseType="lpstr">
      <vt:lpstr>Roboto</vt:lpstr>
      <vt:lpstr>Calibri</vt:lpstr>
      <vt:lpstr>Arial</vt:lpstr>
      <vt:lpstr>Didact Gothic</vt:lpstr>
      <vt:lpstr>DM Serif Display</vt:lpstr>
      <vt:lpstr>Darkle Slideshow by Slidesgo</vt:lpstr>
      <vt:lpstr>Présentation PowerPoint</vt:lpstr>
      <vt:lpstr>Sommaire</vt:lpstr>
      <vt:lpstr>L’entreprise</vt:lpstr>
      <vt:lpstr>Village Green</vt:lpstr>
      <vt:lpstr>Cahier des charges</vt:lpstr>
      <vt:lpstr>Outils</vt:lpstr>
      <vt:lpstr>Outils</vt:lpstr>
      <vt:lpstr>Logiciels</vt:lpstr>
      <vt:lpstr>Langages</vt:lpstr>
      <vt:lpstr>Préparation</vt:lpstr>
      <vt:lpstr>MCD</vt:lpstr>
      <vt:lpstr>Dictionnaire de données</vt:lpstr>
      <vt:lpstr>Back-end</vt:lpstr>
      <vt:lpstr>Database</vt:lpstr>
      <vt:lpstr>Vue de jointure Products + Suppliers</vt:lpstr>
      <vt:lpstr>Sécurités</vt:lpstr>
      <vt:lpstr>Front-end</vt:lpstr>
      <vt:lpstr>Vue mobile</vt:lpstr>
      <vt:lpstr>Vue Tablette</vt:lpstr>
      <vt:lpstr>Vue Desktop</vt:lpstr>
      <vt:lpstr>Parallax</vt:lpstr>
      <vt:lpstr>Parallax</vt:lpstr>
      <vt:lpstr>Cards et Modal</vt:lpstr>
      <vt:lpstr>Catalogue</vt:lpstr>
      <vt:lpstr>Formulaire d’inscription</vt:lpstr>
      <vt:lpstr>Formulaire d’identification</vt:lpstr>
      <vt:lpstr>Conclusion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Village Green</dc:title>
  <cp:lastModifiedBy>Microsoft Office User</cp:lastModifiedBy>
  <cp:revision>46</cp:revision>
  <dcterms:modified xsi:type="dcterms:W3CDTF">2021-05-05T11:28:37Z</dcterms:modified>
</cp:coreProperties>
</file>